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74" r:id="rId3"/>
    <p:sldId id="280" r:id="rId4"/>
    <p:sldId id="281" r:id="rId5"/>
    <p:sldId id="283" r:id="rId6"/>
    <p:sldId id="292" r:id="rId7"/>
    <p:sldId id="275" r:id="rId8"/>
    <p:sldId id="276" r:id="rId9"/>
    <p:sldId id="285" r:id="rId10"/>
    <p:sldId id="286" r:id="rId11"/>
    <p:sldId id="289" r:id="rId12"/>
    <p:sldId id="290" r:id="rId13"/>
    <p:sldId id="279" r:id="rId14"/>
    <p:sldId id="266" r:id="rId15"/>
    <p:sldId id="272" r:id="rId16"/>
    <p:sldId id="278" r:id="rId17"/>
    <p:sldId id="29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034"/>
    <a:srgbClr val="2D0E4D"/>
    <a:srgbClr val="FFE9AB"/>
    <a:srgbClr val="FC6E04"/>
    <a:srgbClr val="9ADEE2"/>
    <a:srgbClr val="2A0C48"/>
    <a:srgbClr val="230A3C"/>
    <a:srgbClr val="FFE699"/>
    <a:srgbClr val="2C0D4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46DD6-B205-4ECA-9302-42E7F09D390A}" v="53" dt="2020-06-17T00:29:14.613"/>
    <p1510:client id="{4B693193-23FC-69E3-0447-4A930CB36FDB}" v="108" dt="2020-06-14T08:16:41.641"/>
    <p1510:client id="{5E95034D-FF20-85FE-909C-C28D3770947A}" v="61" dt="2020-06-14T08:23:34.647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78" autoAdjust="0"/>
    <p:restoredTop sz="94660"/>
  </p:normalViewPr>
  <p:slideViewPr>
    <p:cSldViewPr snapToGrid="0">
      <p:cViewPr>
        <p:scale>
          <a:sx n="75" d="100"/>
          <a:sy n="75" d="100"/>
        </p:scale>
        <p:origin x="-811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6E59-A85E-4C37-9B14-2BCE726A0420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50539-9E1B-4347-B8C8-A2D42FDDA0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14451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C:\Users\LG\Desktop\&#52285;&#49444;\&#45448;4%20&#52629;&#49548;.mp4" TargetMode="External"/><Relationship Id="rId1" Type="http://schemas.openxmlformats.org/officeDocument/2006/relationships/video" Target="file:///C:\Users\LG\Desktop\&#52285;&#49444;\&#45285;&#53076;&#45824;&#51204;&#51137;.mp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=""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3964922" y="1777538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=""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=""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=""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=""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5050886" y="525236"/>
            <a:ext cx="2090228" cy="997648"/>
            <a:chOff x="5026724" y="391886"/>
            <a:chExt cx="2090228" cy="997648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518501" y="391886"/>
              <a:ext cx="1154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GAME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5344435" y="866314"/>
              <a:ext cx="1553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설계 </a:t>
              </a:r>
              <a:r>
                <a:rPr lang="en-US" altLang="ko-KR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05</a:t>
              </a:r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분반</a:t>
              </a:r>
              <a:endPara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20190912 </a:t>
              </a:r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좌민주</a:t>
              </a:r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616E1F8-C76D-41D1-91B5-B033451B0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1651">
            <a:off x="1235753" y="2979184"/>
            <a:ext cx="1245268" cy="12452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4A2209B-0A32-4D02-B55D-88C49B237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0444">
            <a:off x="9219882" y="4553447"/>
            <a:ext cx="1410612" cy="1410612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BBBB349F-7322-4420-821B-0977EBF96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4543">
            <a:off x="9042158" y="1133252"/>
            <a:ext cx="1288568" cy="12885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grpSp>
        <p:nvGrpSpPr>
          <p:cNvPr id="28" name="그룹 27"/>
          <p:cNvGrpSpPr/>
          <p:nvPr/>
        </p:nvGrpSpPr>
        <p:grpSpPr>
          <a:xfrm>
            <a:off x="3033342" y="167054"/>
            <a:ext cx="5776547" cy="6682147"/>
            <a:chOff x="3033342" y="167054"/>
            <a:chExt cx="5776547" cy="6682147"/>
          </a:xfrm>
        </p:grpSpPr>
        <p:sp>
          <p:nvSpPr>
            <p:cNvPr id="37" name="직사각형 36"/>
            <p:cNvSpPr/>
            <p:nvPr/>
          </p:nvSpPr>
          <p:spPr>
            <a:xfrm>
              <a:off x="3033342" y="167054"/>
              <a:ext cx="5776547" cy="6682147"/>
            </a:xfrm>
            <a:prstGeom prst="rect">
              <a:avLst/>
            </a:prstGeom>
            <a:solidFill>
              <a:srgbClr val="280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21">
              <a:extLst>
                <a:ext uri="{FF2B5EF4-FFF2-40B4-BE49-F238E27FC236}">
                  <a16:creationId xmlns="" xmlns:a16="http://schemas.microsoft.com/office/drawing/2014/main" id="{CD0535E9-54C6-4FC6-A58F-613E94837212}"/>
                </a:ext>
              </a:extLst>
            </p:cNvPr>
            <p:cNvGrpSpPr/>
            <p:nvPr/>
          </p:nvGrpSpPr>
          <p:grpSpPr>
            <a:xfrm>
              <a:off x="4435422" y="1905629"/>
              <a:ext cx="2693717" cy="782205"/>
              <a:chOff x="5026724" y="391886"/>
              <a:chExt cx="2090228" cy="782205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A0F6A9BF-75AA-43B8-B549-5714939703BD}"/>
                  </a:ext>
                </a:extLst>
              </p:cNvPr>
              <p:cNvSpPr txBox="1"/>
              <p:nvPr/>
            </p:nvSpPr>
            <p:spPr>
              <a:xfrm>
                <a:off x="5292334" y="391886"/>
                <a:ext cx="16073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창의적 설계</a:t>
                </a:r>
                <a:endPara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6692472B-7961-4F5B-9DB3-BD0C436E5750}"/>
                  </a:ext>
                </a:extLst>
              </p:cNvPr>
              <p:cNvSpPr txBox="1"/>
              <p:nvPr/>
            </p:nvSpPr>
            <p:spPr>
              <a:xfrm>
                <a:off x="6028884" y="86631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="" xmlns:a16="http://schemas.microsoft.com/office/drawing/2014/main" id="{2D8456F8-A940-4B03-916D-BFD37D7BB879}"/>
                  </a:ext>
                </a:extLst>
              </p:cNvPr>
              <p:cNvSpPr/>
              <p:nvPr/>
            </p:nvSpPr>
            <p:spPr>
              <a:xfrm rot="5400000">
                <a:off x="5013849" y="603805"/>
                <a:ext cx="186686" cy="160936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="" xmlns:a16="http://schemas.microsoft.com/office/drawing/2014/main" id="{BB319414-0F42-406D-95E0-37B266282613}"/>
                  </a:ext>
                </a:extLst>
              </p:cNvPr>
              <p:cNvSpPr/>
              <p:nvPr/>
            </p:nvSpPr>
            <p:spPr>
              <a:xfrm rot="16200000" flipH="1">
                <a:off x="6943141" y="612164"/>
                <a:ext cx="186686" cy="160936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4363681" y="2620736"/>
              <a:ext cx="3046026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20190912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좌민주</a:t>
              </a:r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Term Project</a:t>
              </a:r>
            </a:p>
            <a:p>
              <a:pPr algn="ctr"/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7781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7952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92809" y="391886"/>
              <a:ext cx="1806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797560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85962" y="2270178"/>
            <a:ext cx="3590479" cy="3753457"/>
            <a:chOff x="1556549" y="2260847"/>
            <a:chExt cx="3590479" cy="3753457"/>
          </a:xfrm>
        </p:grpSpPr>
        <p:sp>
          <p:nvSpPr>
            <p:cNvPr id="13" name="자유형: 도형 6">
              <a:extLst>
                <a:ext uri="{FF2B5EF4-FFF2-40B4-BE49-F238E27FC236}">
                  <a16:creationId xmlns=""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1556549" y="2260847"/>
              <a:ext cx="3590479" cy="375345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14938" y="3574272"/>
              <a:ext cx="2186817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추억 환기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디자인 차별성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 </a:t>
              </a:r>
              <a:endParaRPr lang="ko-KR" altLang="en-US" sz="28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094344" y="2234330"/>
            <a:ext cx="3633258" cy="3798177"/>
            <a:chOff x="6702458" y="2252991"/>
            <a:chExt cx="3633258" cy="3798177"/>
          </a:xfrm>
        </p:grpSpPr>
        <p:sp>
          <p:nvSpPr>
            <p:cNvPr id="20" name="자유형: 도형 6">
              <a:extLst>
                <a:ext uri="{FF2B5EF4-FFF2-40B4-BE49-F238E27FC236}">
                  <a16:creationId xmlns=""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6702458" y="2252991"/>
              <a:ext cx="3633258" cy="379817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387918" y="3567149"/>
              <a:ext cx="238019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협동심</a:t>
              </a:r>
              <a:r>
                <a:rPr lang="en-US" altLang="ko-KR" sz="2800" dirty="0" smtClean="0">
                  <a:latin typeface="12롯데마트드림Medium" pitchFamily="18" charset="-127"/>
                  <a:ea typeface="12롯데마트드림Medium" pitchFamily="18" charset="-127"/>
                </a:rPr>
                <a:t>, </a:t>
              </a:r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유대감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결합된 게임에 합동 플레이 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851386" y="3502347"/>
            <a:ext cx="22685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사용자에게</a:t>
            </a:r>
            <a:endParaRPr lang="en-US" altLang="ko-KR" sz="36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재미 전달</a:t>
            </a:r>
            <a:endParaRPr lang="en-US" altLang="ko-KR" sz="36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0925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77730" y="391886"/>
              <a:ext cx="1836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574114" y="1180286"/>
            <a:ext cx="3146759" cy="4090913"/>
            <a:chOff x="3402623" y="-200264"/>
            <a:chExt cx="4659923" cy="6727612"/>
          </a:xfrm>
        </p:grpSpPr>
        <p:pic>
          <p:nvPicPr>
            <p:cNvPr id="19" name="그림 5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7160" t="40664" r="81055" b="31818"/>
            <a:stretch/>
          </p:blipFill>
          <p:spPr>
            <a:xfrm>
              <a:off x="3411416" y="-200264"/>
              <a:ext cx="4642338" cy="6145275"/>
            </a:xfrm>
            <a:prstGeom prst="rect">
              <a:avLst/>
            </a:prstGeom>
          </p:spPr>
        </p:pic>
        <p:pic>
          <p:nvPicPr>
            <p:cNvPr id="20" name="Picture 2" descr="할짓 없으니 제가하는 리세마라법 적어보기 - : 냥코대전쟁 헝그리앱 ..."/>
            <p:cNvPicPr>
              <a:picLocks noChangeAspect="1" noChangeArrowheads="1"/>
            </p:cNvPicPr>
            <p:nvPr/>
          </p:nvPicPr>
          <p:blipFill>
            <a:blip r:embed="rId3" cstate="print"/>
            <a:srcRect l="15319" t="34994" r="15345"/>
            <a:stretch>
              <a:fillRect/>
            </a:stretch>
          </p:blipFill>
          <p:spPr bwMode="auto">
            <a:xfrm>
              <a:off x="3402623" y="4072037"/>
              <a:ext cx="4659923" cy="2455311"/>
            </a:xfrm>
            <a:prstGeom prst="rect">
              <a:avLst/>
            </a:prstGeom>
            <a:noFill/>
          </p:spPr>
        </p:pic>
      </p:grpSp>
      <p:grpSp>
        <p:nvGrpSpPr>
          <p:cNvPr id="21" name="그룹 20"/>
          <p:cNvGrpSpPr/>
          <p:nvPr/>
        </p:nvGrpSpPr>
        <p:grpSpPr>
          <a:xfrm>
            <a:off x="1019893" y="1359530"/>
            <a:ext cx="6029202" cy="3333748"/>
            <a:chOff x="709016" y="1826081"/>
            <a:chExt cx="5472332" cy="3025836"/>
          </a:xfrm>
        </p:grpSpPr>
        <p:grpSp>
          <p:nvGrpSpPr>
            <p:cNvPr id="22" name="그룹 19"/>
            <p:cNvGrpSpPr/>
            <p:nvPr/>
          </p:nvGrpSpPr>
          <p:grpSpPr>
            <a:xfrm>
              <a:off x="1309397" y="2752532"/>
              <a:ext cx="1321838" cy="2099385"/>
              <a:chOff x="1085462" y="1754156"/>
              <a:chExt cx="1321838" cy="2099385"/>
            </a:xfrm>
          </p:grpSpPr>
          <p:grpSp>
            <p:nvGrpSpPr>
              <p:cNvPr id="43" name="그룹 16"/>
              <p:cNvGrpSpPr/>
              <p:nvPr/>
            </p:nvGrpSpPr>
            <p:grpSpPr>
              <a:xfrm>
                <a:off x="1085462" y="1754156"/>
                <a:ext cx="1321838" cy="2099385"/>
                <a:chOff x="1085462" y="1754156"/>
                <a:chExt cx="1321838" cy="2099385"/>
              </a:xfrm>
            </p:grpSpPr>
            <p:grpSp>
              <p:nvGrpSpPr>
                <p:cNvPr id="4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51" name="타원 7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7" name="직선 연결선 46"/>
                <p:cNvCxnSpPr/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2046514" y="2037184"/>
                  <a:ext cx="0" cy="1194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1679511" y="3153745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1085462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</p:grpSp>
          <p:sp>
            <p:nvSpPr>
              <p:cNvPr id="44" name="아래쪽 화살표 43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>
                <a:off x="2093167" y="2792963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0"/>
            <p:cNvGrpSpPr/>
            <p:nvPr/>
          </p:nvGrpSpPr>
          <p:grpSpPr>
            <a:xfrm>
              <a:off x="3785118" y="3035560"/>
              <a:ext cx="1452472" cy="1399560"/>
              <a:chOff x="1038807" y="1754156"/>
              <a:chExt cx="1452472" cy="1399560"/>
            </a:xfrm>
          </p:grpSpPr>
          <p:grpSp>
            <p:nvGrpSpPr>
              <p:cNvPr id="28" name="그룹 16"/>
              <p:cNvGrpSpPr/>
              <p:nvPr/>
            </p:nvGrpSpPr>
            <p:grpSpPr>
              <a:xfrm>
                <a:off x="1038807" y="1754156"/>
                <a:ext cx="1452472" cy="1399560"/>
                <a:chOff x="1038807" y="1754156"/>
                <a:chExt cx="1452472" cy="1399560"/>
              </a:xfrm>
            </p:grpSpPr>
            <p:grpSp>
              <p:nvGrpSpPr>
                <p:cNvPr id="3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37" name="직선 연결선 36"/>
                <p:cNvCxnSpPr>
                  <a:stCxn id="41" idx="2"/>
                </p:cNvCxnSpPr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2046514" y="2037184"/>
                  <a:ext cx="0" cy="562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1763490" y="2453920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1038807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</p:grpSp>
          <p:sp>
            <p:nvSpPr>
              <p:cNvPr id="30" name="아래쪽 화살표 29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 flipV="1">
                <a:off x="2121160" y="2065175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>
              <a:off x="2967135" y="3676261"/>
              <a:ext cx="5318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709016" y="1826081"/>
              <a:ext cx="54723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latin typeface="12롯데마트드림Medium" pitchFamily="18" charset="-127"/>
                  <a:ea typeface="12롯데마트드림Medium" pitchFamily="18" charset="-127"/>
                </a:rPr>
                <a:t>Deriving Ideas for solving shortcomings</a:t>
              </a:r>
            </a:p>
            <a:p>
              <a:pPr algn="ctr"/>
              <a:r>
                <a:rPr lang="en-US" altLang="ko-KR" sz="2400" dirty="0" smtClean="0">
                  <a:latin typeface="12롯데마트드림Medium" pitchFamily="18" charset="-127"/>
                  <a:ea typeface="12롯데마트드림Medium" pitchFamily="18" charset="-127"/>
                </a:rPr>
                <a:t>“</a:t>
              </a:r>
              <a:r>
                <a:rPr lang="ko-KR" altLang="en-US" sz="2400" dirty="0" smtClean="0">
                  <a:latin typeface="12롯데마트드림Medium" pitchFamily="18" charset="-127"/>
                  <a:ea typeface="12롯데마트드림Medium" pitchFamily="18" charset="-127"/>
                </a:rPr>
                <a:t>약점 보충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”</a:t>
              </a:r>
              <a:endParaRPr lang="ko-KR" altLang="en-US" dirty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838130" y="5535851"/>
            <a:ext cx="8462865" cy="110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원인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게임에서 필수적인 기다리는 시간이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algn="ctr"/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해결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게임을 결합해 대기 시간을 없애 게임의 긴장도를 높임</a:t>
            </a:r>
            <a:endParaRPr lang="ko-KR" altLang="en-US" sz="2400" u="sng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7617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5"/>
          <p:cNvGrpSpPr/>
          <p:nvPr/>
        </p:nvGrpSpPr>
        <p:grpSpPr>
          <a:xfrm>
            <a:off x="656483" y="1493779"/>
            <a:ext cx="5602077" cy="486005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66560" y="5466080"/>
            <a:ext cx="4968240" cy="85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원래 구현 의도</a:t>
            </a:r>
            <a:r>
              <a:rPr lang="en-US" altLang="ko-KR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그네 운동</a:t>
            </a:r>
            <a:endParaRPr lang="en-US" altLang="ko-KR" sz="2800" dirty="0" smtClean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실제 구현</a:t>
            </a:r>
            <a:r>
              <a:rPr lang="en-US" altLang="ko-KR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좌우 운동으로 표현</a:t>
            </a:r>
            <a:endParaRPr lang="en-US" altLang="ko-KR" sz="2800" dirty="0" smtClean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766560" y="1940560"/>
            <a:ext cx="4028886" cy="3005057"/>
            <a:chOff x="6827520" y="1889760"/>
            <a:chExt cx="4028886" cy="3005057"/>
          </a:xfrm>
        </p:grpSpPr>
        <p:grpSp>
          <p:nvGrpSpPr>
            <p:cNvPr id="39" name="그룹 38"/>
            <p:cNvGrpSpPr/>
            <p:nvPr/>
          </p:nvGrpSpPr>
          <p:grpSpPr>
            <a:xfrm>
              <a:off x="7085363" y="2368435"/>
              <a:ext cx="3771043" cy="2526382"/>
              <a:chOff x="7308883" y="661555"/>
              <a:chExt cx="3771043" cy="2526382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08883" y="661555"/>
                <a:ext cx="1216579" cy="2526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5" name="그룹 26"/>
              <p:cNvGrpSpPr/>
              <p:nvPr/>
            </p:nvGrpSpPr>
            <p:grpSpPr>
              <a:xfrm>
                <a:off x="8767292" y="856472"/>
                <a:ext cx="2312634" cy="2293128"/>
                <a:chOff x="9608373" y="4428183"/>
                <a:chExt cx="2312634" cy="2293128"/>
              </a:xfrm>
            </p:grpSpPr>
            <p:pic>
              <p:nvPicPr>
                <p:cNvPr id="37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9742734" y="4822902"/>
                  <a:ext cx="2178273" cy="18984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8" name="직사각형 37"/>
                <p:cNvSpPr/>
                <p:nvPr/>
              </p:nvSpPr>
              <p:spPr>
                <a:xfrm>
                  <a:off x="9608373" y="4428183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 smtClean="0">
                      <a:latin typeface="12롯데마트드림Medium" pitchFamily="18" charset="-127"/>
                      <a:ea typeface="12롯데마트드림Medium" pitchFamily="18" charset="-127"/>
                    </a:rPr>
                    <a:t>날아차기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sp>
          <p:nvSpPr>
            <p:cNvPr id="41" name="도넛 40"/>
            <p:cNvSpPr/>
            <p:nvPr/>
          </p:nvSpPr>
          <p:spPr>
            <a:xfrm>
              <a:off x="6827520" y="1889760"/>
              <a:ext cx="640080" cy="609600"/>
            </a:xfrm>
            <a:prstGeom prst="donu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7016" y="1917685"/>
            <a:ext cx="4276722" cy="3304555"/>
            <a:chOff x="7037016" y="1917685"/>
            <a:chExt cx="4276722" cy="3304555"/>
          </a:xfrm>
        </p:grpSpPr>
        <p:grpSp>
          <p:nvGrpSpPr>
            <p:cNvPr id="40" name="그룹 39"/>
            <p:cNvGrpSpPr/>
            <p:nvPr/>
          </p:nvGrpSpPr>
          <p:grpSpPr>
            <a:xfrm>
              <a:off x="7158552" y="2618817"/>
              <a:ext cx="4155186" cy="2603423"/>
              <a:chOff x="7290632" y="3029036"/>
              <a:chExt cx="4155186" cy="2603423"/>
            </a:xfrm>
          </p:grpSpPr>
          <p:grpSp>
            <p:nvGrpSpPr>
              <p:cNvPr id="14" name="그룹 28"/>
              <p:cNvGrpSpPr/>
              <p:nvPr/>
            </p:nvGrpSpPr>
            <p:grpSpPr>
              <a:xfrm>
                <a:off x="7290632" y="3029036"/>
                <a:ext cx="1271502" cy="2593215"/>
                <a:chOff x="8412737" y="4076249"/>
                <a:chExt cx="1271502" cy="2593215"/>
              </a:xfrm>
            </p:grpSpPr>
            <p:pic>
              <p:nvPicPr>
                <p:cNvPr id="16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8526805" y="4433871"/>
                  <a:ext cx="1005768" cy="22355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8412737" y="4076249"/>
                  <a:ext cx="1271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smtClean="0">
                      <a:latin typeface="12롯데마트드림Medium" pitchFamily="18" charset="-127"/>
                      <a:ea typeface="12롯데마트드림Medium" pitchFamily="18" charset="-127"/>
                    </a:rPr>
                    <a:t>꽈배기 공격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  <p:grpSp>
            <p:nvGrpSpPr>
              <p:cNvPr id="19" name="그룹 25"/>
              <p:cNvGrpSpPr/>
              <p:nvPr/>
            </p:nvGrpSpPr>
            <p:grpSpPr>
              <a:xfrm>
                <a:off x="8652734" y="3583438"/>
                <a:ext cx="2793084" cy="2049021"/>
                <a:chOff x="9320361" y="2761210"/>
                <a:chExt cx="2793084" cy="2049021"/>
              </a:xfrm>
            </p:grpSpPr>
            <p:pic>
              <p:nvPicPr>
                <p:cNvPr id="21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t="7940"/>
                <a:stretch>
                  <a:fillRect/>
                </a:stretch>
              </p:blipFill>
              <p:spPr bwMode="auto">
                <a:xfrm>
                  <a:off x="9320361" y="2790333"/>
                  <a:ext cx="2793084" cy="2019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9487396" y="2761210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 smtClean="0">
                      <a:latin typeface="12롯데마트드림Medium" pitchFamily="18" charset="-127"/>
                      <a:ea typeface="12롯데마트드림Medium" pitchFamily="18" charset="-127"/>
                    </a:rPr>
                    <a:t>바닥차기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7037016" y="1917685"/>
              <a:ext cx="149493" cy="718776"/>
              <a:chOff x="6854136" y="1663685"/>
              <a:chExt cx="149493" cy="718776"/>
            </a:xfrm>
          </p:grpSpPr>
          <p:sp>
            <p:nvSpPr>
              <p:cNvPr id="43" name="직사각형 42"/>
              <p:cNvSpPr/>
              <p:nvPr/>
            </p:nvSpPr>
            <p:spPr>
              <a:xfrm rot="2775662">
                <a:off x="6574575" y="194324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7597239">
                <a:off x="6574575" y="195340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8633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132080" y="965200"/>
            <a:ext cx="11109960" cy="5892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스토리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그네를 타고 펼쳐지는 대결 구도 아래 적군 기지를 파괴하자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게임 방식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 smtClean="0">
                <a:latin typeface="12롯데마트드림Light" pitchFamily="18" charset="-127"/>
                <a:ea typeface="12롯데마트드림Light" pitchFamily="18" charset="-127"/>
              </a:rPr>
              <a:t>Player1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평상시 그네를 타고 있을 때는 날아오는 보스의 공격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피하기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보스와 만날 때 방어하기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실패하면 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Player2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그네에서 내려와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에서 적군 캐릭터를 무찌름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적군 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제한 시간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8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초 전에 그네에 다시 올라타야 함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  제한시간이 지나면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에서 강제 후퇴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&amp;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-F12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버튼을 눌러 아군 캐릭터를 소환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199120" y="812800"/>
            <a:ext cx="3992880" cy="344441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5318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3714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022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432"/>
          <p:cNvGrpSpPr/>
          <p:nvPr/>
        </p:nvGrpSpPr>
        <p:grpSpPr>
          <a:xfrm>
            <a:off x="911364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12846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144921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80"/>
          <p:cNvGrpSpPr/>
          <p:nvPr/>
        </p:nvGrpSpPr>
        <p:grpSpPr>
          <a:xfrm>
            <a:off x="983121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917090" y="553916"/>
            <a:ext cx="1732085" cy="360484"/>
            <a:chOff x="1081452" y="4888525"/>
            <a:chExt cx="1732085" cy="360484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342161" y="553916"/>
            <a:ext cx="1732085" cy="360484"/>
            <a:chOff x="9428283" y="4882663"/>
            <a:chExt cx="1732085" cy="360484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6700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5547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 rot="16200000">
            <a:off x="1626184" y="2314531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 rot="16200000">
            <a:off x="9094372" y="206287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 rot="19895324">
            <a:off x="3941687" y="2576150"/>
            <a:ext cx="653566" cy="1330563"/>
            <a:chOff x="3851029" y="1907931"/>
            <a:chExt cx="653566" cy="1330563"/>
          </a:xfrm>
        </p:grpSpPr>
        <p:sp>
          <p:nvSpPr>
            <p:cNvPr id="133" name="타원 132"/>
            <p:cNvSpPr/>
            <p:nvPr/>
          </p:nvSpPr>
          <p:spPr>
            <a:xfrm>
              <a:off x="4220308" y="1907931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939618">
              <a:off x="3851029" y="2004649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4311164" y="2297715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939618">
              <a:off x="3941885" y="2394433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364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160" name="그룹 159"/>
          <p:cNvGrpSpPr/>
          <p:nvPr/>
        </p:nvGrpSpPr>
        <p:grpSpPr>
          <a:xfrm>
            <a:off x="4099950" y="5134708"/>
            <a:ext cx="237393" cy="589084"/>
            <a:chOff x="4123592" y="4000500"/>
            <a:chExt cx="237393" cy="589084"/>
          </a:xfrm>
        </p:grpSpPr>
        <p:sp>
          <p:nvSpPr>
            <p:cNvPr id="158" name="타원 15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2757658" y="5207977"/>
            <a:ext cx="237393" cy="589084"/>
            <a:chOff x="4123592" y="4000500"/>
            <a:chExt cx="237393" cy="589084"/>
          </a:xfrm>
        </p:grpSpPr>
        <p:sp>
          <p:nvSpPr>
            <p:cNvPr id="162" name="타원 161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4982112" y="5243146"/>
            <a:ext cx="237393" cy="589084"/>
            <a:chOff x="4123592" y="4000500"/>
            <a:chExt cx="237393" cy="589084"/>
          </a:xfrm>
        </p:grpSpPr>
        <p:sp>
          <p:nvSpPr>
            <p:cNvPr id="165" name="타원 164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26578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680504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887124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807993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4" name="왼쪽/오른쪽 화살표 183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55266" y="26960"/>
            <a:ext cx="2486333" cy="782205"/>
            <a:chOff x="5026724" y="391886"/>
            <a:chExt cx="2099303" cy="782205"/>
          </a:xfrm>
        </p:grpSpPr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0" name="이등변 삼각형 189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이등변 삼각형 190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832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2270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0666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974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432"/>
          <p:cNvGrpSpPr/>
          <p:nvPr/>
        </p:nvGrpSpPr>
        <p:grpSpPr>
          <a:xfrm>
            <a:off x="908316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09798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0"/>
          <p:cNvGrpSpPr/>
          <p:nvPr/>
        </p:nvGrpSpPr>
        <p:grpSpPr>
          <a:xfrm>
            <a:off x="141873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980073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3652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2499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4"/>
          <p:cNvGrpSpPr/>
          <p:nvPr/>
        </p:nvGrpSpPr>
        <p:grpSpPr>
          <a:xfrm rot="16200000">
            <a:off x="1666826" y="2731090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48"/>
          <p:cNvGrpSpPr/>
          <p:nvPr/>
        </p:nvGrpSpPr>
        <p:grpSpPr>
          <a:xfrm rot="16200000">
            <a:off x="9002932" y="250991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20683" y="2587187"/>
            <a:ext cx="360485" cy="1025908"/>
            <a:chOff x="3869297" y="2024478"/>
            <a:chExt cx="360485" cy="1025908"/>
          </a:xfrm>
        </p:grpSpPr>
        <p:sp>
          <p:nvSpPr>
            <p:cNvPr id="133" name="타원 132"/>
            <p:cNvSpPr/>
            <p:nvPr/>
          </p:nvSpPr>
          <p:spPr>
            <a:xfrm rot="19895324">
              <a:off x="4003357" y="2024478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234942">
              <a:off x="3869297" y="2206325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316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24" name="그룹 166"/>
          <p:cNvGrpSpPr/>
          <p:nvPr/>
        </p:nvGrpSpPr>
        <p:grpSpPr>
          <a:xfrm>
            <a:off x="623530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169"/>
          <p:cNvGrpSpPr/>
          <p:nvPr/>
        </p:nvGrpSpPr>
        <p:grpSpPr>
          <a:xfrm>
            <a:off x="677456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172"/>
          <p:cNvGrpSpPr/>
          <p:nvPr/>
        </p:nvGrpSpPr>
        <p:grpSpPr>
          <a:xfrm>
            <a:off x="884076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75"/>
          <p:cNvGrpSpPr/>
          <p:nvPr/>
        </p:nvGrpSpPr>
        <p:grpSpPr>
          <a:xfrm>
            <a:off x="804945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63"/>
          <p:cNvGrpSpPr/>
          <p:nvPr/>
        </p:nvGrpSpPr>
        <p:grpSpPr>
          <a:xfrm>
            <a:off x="7750516" y="5202116"/>
            <a:ext cx="237393" cy="589084"/>
            <a:chOff x="4123592" y="4000500"/>
            <a:chExt cx="237393" cy="589084"/>
          </a:xfrm>
        </p:grpSpPr>
        <p:sp>
          <p:nvSpPr>
            <p:cNvPr id="154" name="타원 15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7501402" y="4777154"/>
            <a:ext cx="984739" cy="112248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69"/>
          <p:cNvGrpSpPr/>
          <p:nvPr/>
        </p:nvGrpSpPr>
        <p:grpSpPr>
          <a:xfrm>
            <a:off x="2375289" y="5208954"/>
            <a:ext cx="237393" cy="589084"/>
            <a:chOff x="4123592" y="4000500"/>
            <a:chExt cx="237393" cy="589084"/>
          </a:xfrm>
        </p:grpSpPr>
        <p:sp>
          <p:nvSpPr>
            <p:cNvPr id="161" name="타원 16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1198881" y="413023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0" name="그룹 163"/>
          <p:cNvGrpSpPr/>
          <p:nvPr/>
        </p:nvGrpSpPr>
        <p:grpSpPr>
          <a:xfrm>
            <a:off x="9239152" y="5212666"/>
            <a:ext cx="237393" cy="589084"/>
            <a:chOff x="4123592" y="4000500"/>
            <a:chExt cx="237393" cy="589084"/>
          </a:xfrm>
        </p:grpSpPr>
        <p:sp>
          <p:nvSpPr>
            <p:cNvPr id="173" name="타원 172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9" name="직사각형 178"/>
          <p:cNvSpPr/>
          <p:nvPr/>
        </p:nvSpPr>
        <p:spPr>
          <a:xfrm>
            <a:off x="9123681" y="410991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/>
          <p:cNvGrpSpPr/>
          <p:nvPr/>
        </p:nvGrpSpPr>
        <p:grpSpPr>
          <a:xfrm>
            <a:off x="3571240" y="2473569"/>
            <a:ext cx="4806462" cy="1389185"/>
            <a:chOff x="3581400" y="1919653"/>
            <a:chExt cx="4806462" cy="1389185"/>
          </a:xfrm>
        </p:grpSpPr>
        <p:sp>
          <p:nvSpPr>
            <p:cNvPr id="149" name="직사각형 148"/>
            <p:cNvSpPr/>
            <p:nvPr/>
          </p:nvSpPr>
          <p:spPr>
            <a:xfrm>
              <a:off x="3581400" y="1919653"/>
              <a:ext cx="4806462" cy="1389185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201920" y="193040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Space Bar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3393440" y="1408919"/>
            <a:ext cx="1554480" cy="2568917"/>
            <a:chOff x="3403600" y="855003"/>
            <a:chExt cx="1554480" cy="2568917"/>
          </a:xfrm>
        </p:grpSpPr>
        <p:sp>
          <p:nvSpPr>
            <p:cNvPr id="180" name="포인트가 6개인 별 179"/>
            <p:cNvSpPr/>
            <p:nvPr/>
          </p:nvSpPr>
          <p:spPr>
            <a:xfrm>
              <a:off x="3891280" y="1087120"/>
              <a:ext cx="467360" cy="467360"/>
            </a:xfrm>
            <a:prstGeom prst="star6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3471203" y="855003"/>
              <a:ext cx="1314157" cy="2568917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3403600" y="151384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Tab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5313680" y="4252155"/>
            <a:ext cx="1554480" cy="1665069"/>
            <a:chOff x="5323840" y="3698239"/>
            <a:chExt cx="1554480" cy="166506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866752" y="4185320"/>
              <a:ext cx="360485" cy="1025907"/>
              <a:chOff x="4134668" y="2324086"/>
              <a:chExt cx="360485" cy="1025907"/>
            </a:xfrm>
          </p:grpSpPr>
          <p:sp>
            <p:nvSpPr>
              <p:cNvPr id="144" name="타원 143"/>
              <p:cNvSpPr/>
              <p:nvPr/>
            </p:nvSpPr>
            <p:spPr>
              <a:xfrm rot="19895324">
                <a:off x="4268728" y="2324086"/>
                <a:ext cx="193431" cy="1934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 rot="234942">
                <a:off x="4134668" y="2505932"/>
                <a:ext cx="360485" cy="844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323840" y="3698239"/>
              <a:ext cx="1554480" cy="1665069"/>
              <a:chOff x="5323840" y="3698239"/>
              <a:chExt cx="1554480" cy="166506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5574323" y="3698239"/>
                <a:ext cx="984739" cy="1665069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5323840" y="371856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Enter</a:t>
                </a:r>
                <a:endParaRPr lang="ko-KR" altLang="en-US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  <p:sp>
        <p:nvSpPr>
          <p:cNvPr id="185" name="직사각형 184"/>
          <p:cNvSpPr/>
          <p:nvPr/>
        </p:nvSpPr>
        <p:spPr>
          <a:xfrm>
            <a:off x="1117600" y="18645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Player1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9641840" y="174263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244080" y="1881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기지의</a:t>
            </a:r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2727178" y="4689036"/>
            <a:ext cx="2461847" cy="1143194"/>
            <a:chOff x="2737338" y="4135120"/>
            <a:chExt cx="2461847" cy="1143194"/>
          </a:xfrm>
        </p:grpSpPr>
        <p:grpSp>
          <p:nvGrpSpPr>
            <p:cNvPr id="21" name="그룹 159"/>
            <p:cNvGrpSpPr/>
            <p:nvPr/>
          </p:nvGrpSpPr>
          <p:grpSpPr>
            <a:xfrm>
              <a:off x="4079630" y="4580792"/>
              <a:ext cx="237393" cy="589084"/>
              <a:chOff x="4123592" y="4000500"/>
              <a:chExt cx="237393" cy="589084"/>
            </a:xfrm>
          </p:grpSpPr>
          <p:sp>
            <p:nvSpPr>
              <p:cNvPr id="158" name="타원 157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160"/>
            <p:cNvGrpSpPr/>
            <p:nvPr/>
          </p:nvGrpSpPr>
          <p:grpSpPr>
            <a:xfrm>
              <a:off x="2737338" y="4654061"/>
              <a:ext cx="237393" cy="589084"/>
              <a:chOff x="4123592" y="4000500"/>
              <a:chExt cx="237393" cy="589084"/>
            </a:xfrm>
          </p:grpSpPr>
          <p:sp>
            <p:nvSpPr>
              <p:cNvPr id="162" name="타원 161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163"/>
            <p:cNvGrpSpPr/>
            <p:nvPr/>
          </p:nvGrpSpPr>
          <p:grpSpPr>
            <a:xfrm>
              <a:off x="4961792" y="4689230"/>
              <a:ext cx="237393" cy="589084"/>
              <a:chOff x="4123592" y="4000500"/>
              <a:chExt cx="237393" cy="589084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9" name="직사각형 188"/>
            <p:cNvSpPr/>
            <p:nvPr/>
          </p:nvSpPr>
          <p:spPr>
            <a:xfrm>
              <a:off x="3444240" y="413512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F12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4190352" y="2859636"/>
            <a:ext cx="360485" cy="1025907"/>
            <a:chOff x="4134668" y="2324086"/>
            <a:chExt cx="360485" cy="1025907"/>
          </a:xfrm>
        </p:grpSpPr>
        <p:sp>
          <p:nvSpPr>
            <p:cNvPr id="191" name="타원 190"/>
            <p:cNvSpPr/>
            <p:nvPr/>
          </p:nvSpPr>
          <p:spPr>
            <a:xfrm rot="19895324">
              <a:off x="4268728" y="2324086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34942">
              <a:off x="4134668" y="2505932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4226560" y="3906716"/>
            <a:ext cx="1554480" cy="406400"/>
            <a:chOff x="4236720" y="3352800"/>
            <a:chExt cx="1554480" cy="406400"/>
          </a:xfrm>
        </p:grpSpPr>
        <p:grpSp>
          <p:nvGrpSpPr>
            <p:cNvPr id="199" name="그룹 198"/>
            <p:cNvGrpSpPr/>
            <p:nvPr/>
          </p:nvGrpSpPr>
          <p:grpSpPr>
            <a:xfrm>
              <a:off x="4236720" y="3352800"/>
              <a:ext cx="1554480" cy="406400"/>
              <a:chOff x="4236720" y="3352800"/>
              <a:chExt cx="1554480" cy="406400"/>
            </a:xfrm>
          </p:grpSpPr>
          <p:sp>
            <p:nvSpPr>
              <p:cNvPr id="197" name="이등변 삼각형 196"/>
              <p:cNvSpPr/>
              <p:nvPr/>
            </p:nvSpPr>
            <p:spPr>
              <a:xfrm rot="10800000">
                <a:off x="5425440" y="3545840"/>
                <a:ext cx="325120" cy="19304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4236720" y="335280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방향키 </a:t>
                </a:r>
                <a:endParaRPr lang="ko-KR" altLang="en-US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  <p:sp>
          <p:nvSpPr>
            <p:cNvPr id="200" name="이등변 삼각형 199"/>
            <p:cNvSpPr/>
            <p:nvPr/>
          </p:nvSpPr>
          <p:spPr>
            <a:xfrm>
              <a:off x="4277360" y="3454400"/>
              <a:ext cx="294640" cy="21336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14626" y="26960"/>
            <a:ext cx="2557453" cy="782205"/>
            <a:chOff x="5026724" y="391886"/>
            <a:chExt cx="2099303" cy="782205"/>
          </a:xfrm>
        </p:grpSpPr>
        <p:sp>
          <p:nvSpPr>
            <p:cNvPr id="205" name="TextBox 204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7" name="이등변 삼각형 206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9" name="그룹 138"/>
          <p:cNvGrpSpPr/>
          <p:nvPr/>
        </p:nvGrpSpPr>
        <p:grpSpPr>
          <a:xfrm>
            <a:off x="3201570" y="729373"/>
            <a:ext cx="1732085" cy="360484"/>
            <a:chOff x="1081452" y="4888525"/>
            <a:chExt cx="1732085" cy="360484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3" name="그룹 139"/>
          <p:cNvGrpSpPr/>
          <p:nvPr/>
        </p:nvGrpSpPr>
        <p:grpSpPr>
          <a:xfrm>
            <a:off x="7138961" y="743831"/>
            <a:ext cx="1732085" cy="360484"/>
            <a:chOff x="9428283" y="4882663"/>
            <a:chExt cx="1732085" cy="360484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모서리가 둥근 직사각형 214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7" name="직사각형 216"/>
          <p:cNvSpPr/>
          <p:nvPr/>
        </p:nvSpPr>
        <p:spPr>
          <a:xfrm>
            <a:off x="3413760" y="20847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Player2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18" name="왼쪽/오른쪽 화살표 217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3" name="그룹 222"/>
          <p:cNvGrpSpPr/>
          <p:nvPr/>
        </p:nvGrpSpPr>
        <p:grpSpPr>
          <a:xfrm>
            <a:off x="2885440" y="6146800"/>
            <a:ext cx="6045200" cy="20320"/>
            <a:chOff x="2885440" y="6146800"/>
            <a:chExt cx="6045200" cy="20320"/>
          </a:xfrm>
        </p:grpSpPr>
        <p:cxnSp>
          <p:nvCxnSpPr>
            <p:cNvPr id="220" name="직선 화살표 연결선 219"/>
            <p:cNvCxnSpPr/>
            <p:nvPr/>
          </p:nvCxnSpPr>
          <p:spPr>
            <a:xfrm flipV="1">
              <a:off x="2885440" y="6146800"/>
              <a:ext cx="2113280" cy="101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/>
            <p:cNvCxnSpPr/>
            <p:nvPr/>
          </p:nvCxnSpPr>
          <p:spPr>
            <a:xfrm flipH="1">
              <a:off x="6817360" y="6167120"/>
              <a:ext cx="2113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8832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7" grpId="0" animBg="1"/>
      <p:bldP spid="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7026111" y="0"/>
            <a:ext cx="6212264" cy="6858000"/>
            <a:chOff x="7026111" y="0"/>
            <a:chExt cx="6212264" cy="6858000"/>
          </a:xfrm>
        </p:grpSpPr>
        <p:grpSp>
          <p:nvGrpSpPr>
            <p:cNvPr id="42" name="그룹 41"/>
            <p:cNvGrpSpPr/>
            <p:nvPr/>
          </p:nvGrpSpPr>
          <p:grpSpPr>
            <a:xfrm>
              <a:off x="7026111" y="0"/>
              <a:ext cx="6212264" cy="6858000"/>
              <a:chOff x="7026111" y="0"/>
              <a:chExt cx="6212264" cy="6858000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3480" t="63642" r="29948" b="19588"/>
              <a:stretch>
                <a:fillRect/>
              </a:stretch>
            </p:blipFill>
            <p:spPr bwMode="auto">
              <a:xfrm>
                <a:off x="7079529" y="0"/>
                <a:ext cx="5112471" cy="11500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480" t="14021" r="39381" b="21512"/>
              <a:stretch>
                <a:fillRect/>
              </a:stretch>
            </p:blipFill>
            <p:spPr bwMode="auto">
              <a:xfrm>
                <a:off x="7032395" y="952106"/>
                <a:ext cx="4251490" cy="4421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3325" t="14296" r="40464" b="55739"/>
              <a:stretch>
                <a:fillRect/>
              </a:stretch>
            </p:blipFill>
            <p:spPr bwMode="auto">
              <a:xfrm>
                <a:off x="7026111" y="4802957"/>
                <a:ext cx="4267199" cy="2055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1" name="그룹 40"/>
              <p:cNvGrpSpPr/>
              <p:nvPr/>
            </p:nvGrpSpPr>
            <p:grpSpPr>
              <a:xfrm>
                <a:off x="10042689" y="1781666"/>
                <a:ext cx="3195686" cy="1338606"/>
                <a:chOff x="10042689" y="1781666"/>
                <a:chExt cx="3195686" cy="1338606"/>
              </a:xfrm>
            </p:grpSpPr>
            <p:pic>
              <p:nvPicPr>
                <p:cNvPr id="33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33325" t="67147" r="40464" b="19657"/>
                <a:stretch>
                  <a:fillRect/>
                </a:stretch>
              </p:blipFill>
              <p:spPr bwMode="auto">
                <a:xfrm>
                  <a:off x="10042689" y="2215299"/>
                  <a:ext cx="3195686" cy="9049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직사각형 39"/>
                <p:cNvSpPr/>
                <p:nvPr/>
              </p:nvSpPr>
              <p:spPr>
                <a:xfrm>
                  <a:off x="10124386" y="1781666"/>
                  <a:ext cx="1696825" cy="4336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//</a:t>
                  </a:r>
                  <a:r>
                    <a:rPr lang="ko-KR" altLang="en-US" sz="105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보스의 공격과 충돌</a:t>
                  </a:r>
                  <a:endParaRPr lang="ko-KR" altLang="en-US" sz="105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직사각형 42"/>
            <p:cNvSpPr/>
            <p:nvPr/>
          </p:nvSpPr>
          <p:spPr>
            <a:xfrm>
              <a:off x="7249212" y="2922310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91427" y="5412558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411039" y="161827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088251" y="2329992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90993" y="-160256"/>
            <a:ext cx="5301007" cy="6890996"/>
            <a:chOff x="6890993" y="-160256"/>
            <a:chExt cx="5301007" cy="6890996"/>
          </a:xfrm>
        </p:grpSpPr>
        <p:grpSp>
          <p:nvGrpSpPr>
            <p:cNvPr id="37" name="그룹 36"/>
            <p:cNvGrpSpPr/>
            <p:nvPr/>
          </p:nvGrpSpPr>
          <p:grpSpPr>
            <a:xfrm>
              <a:off x="6890993" y="-160256"/>
              <a:ext cx="5301007" cy="6890996"/>
              <a:chOff x="6890993" y="-160256"/>
              <a:chExt cx="5301007" cy="689099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890993" y="527900"/>
                <a:ext cx="5301007" cy="6202840"/>
                <a:chOff x="6890993" y="527900"/>
                <a:chExt cx="5301007" cy="6202840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31701" t="29141" r="34665" b="28797"/>
                <a:stretch>
                  <a:fillRect/>
                </a:stretch>
              </p:blipFill>
              <p:spPr bwMode="auto">
                <a:xfrm>
                  <a:off x="6890993" y="527900"/>
                  <a:ext cx="4100659" cy="28846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33789" t="25017" r="38608" b="31134"/>
                <a:stretch>
                  <a:fillRect/>
                </a:stretch>
              </p:blipFill>
              <p:spPr bwMode="auto">
                <a:xfrm>
                  <a:off x="6919273" y="3723589"/>
                  <a:ext cx="3365369" cy="30071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33866" t="44674" r="41856" b="32783"/>
                <a:stretch>
                  <a:fillRect/>
                </a:stretch>
              </p:blipFill>
              <p:spPr bwMode="auto">
                <a:xfrm>
                  <a:off x="9231983" y="2724346"/>
                  <a:ext cx="2960017" cy="15459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>
                <a:off x="7816391" y="-160256"/>
                <a:ext cx="970961" cy="1602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2-2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7107810" y="3761295"/>
              <a:ext cx="1866508" cy="339365"/>
            </a:xfrm>
            <a:prstGeom prst="rect">
              <a:avLst/>
            </a:prstGeom>
            <a:noFill/>
            <a:ln w="28575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81092" y="509954"/>
            <a:ext cx="5618282" cy="6022731"/>
            <a:chOff x="6981092" y="509954"/>
            <a:chExt cx="5618282" cy="6022731"/>
          </a:xfrm>
        </p:grpSpPr>
        <p:grpSp>
          <p:nvGrpSpPr>
            <p:cNvPr id="15" name="그룹 14"/>
            <p:cNvGrpSpPr/>
            <p:nvPr/>
          </p:nvGrpSpPr>
          <p:grpSpPr>
            <a:xfrm>
              <a:off x="6981092" y="509954"/>
              <a:ext cx="5210908" cy="6022731"/>
              <a:chOff x="6981092" y="509954"/>
              <a:chExt cx="5210908" cy="6022731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32741" t="14487" r="30192" b="23462"/>
              <a:stretch>
                <a:fillRect/>
              </a:stretch>
            </p:blipFill>
            <p:spPr bwMode="auto">
              <a:xfrm>
                <a:off x="6981092" y="509954"/>
                <a:ext cx="5210908" cy="6022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253653" y="1925516"/>
                <a:ext cx="1512277" cy="1916722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2080628" y="562708"/>
              <a:ext cx="518746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268066" y="554398"/>
            <a:ext cx="5740923" cy="6303602"/>
            <a:chOff x="7305774" y="554398"/>
            <a:chExt cx="5740923" cy="630360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 l="32087" t="14158" r="44021" b="20550"/>
            <a:stretch>
              <a:fillRect/>
            </a:stretch>
          </p:blipFill>
          <p:spPr bwMode="auto">
            <a:xfrm>
              <a:off x="7305774" y="554398"/>
              <a:ext cx="4100660" cy="6303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12075736" y="875363"/>
              <a:ext cx="970961" cy="3218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466" y="-320511"/>
            <a:ext cx="5105534" cy="6410226"/>
            <a:chOff x="7086466" y="-320511"/>
            <a:chExt cx="5105534" cy="6410226"/>
          </a:xfrm>
        </p:grpSpPr>
        <p:grpSp>
          <p:nvGrpSpPr>
            <p:cNvPr id="23" name="그룹 22"/>
            <p:cNvGrpSpPr/>
            <p:nvPr/>
          </p:nvGrpSpPr>
          <p:grpSpPr>
            <a:xfrm>
              <a:off x="7086466" y="-320511"/>
              <a:ext cx="5105534" cy="6410226"/>
              <a:chOff x="7086466" y="-320511"/>
              <a:chExt cx="5105534" cy="6410226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31933" t="14296" r="35825" b="28660"/>
              <a:stretch>
                <a:fillRect/>
              </a:stretch>
            </p:blipFill>
            <p:spPr bwMode="auto">
              <a:xfrm>
                <a:off x="7086466" y="1008668"/>
                <a:ext cx="5105534" cy="5081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7239786" y="-320511"/>
                <a:ext cx="424206" cy="320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9700181" y="2724346"/>
              <a:ext cx="1112363" cy="1168924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23543" y="4102231"/>
              <a:ext cx="782425" cy="1374742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114300" y="518738"/>
            <a:ext cx="7121769" cy="6356838"/>
            <a:chOff x="-114300" y="290146"/>
            <a:chExt cx="7121769" cy="635683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936DD3"/>
                </a:clrFrom>
                <a:clrTo>
                  <a:srgbClr val="936DD3">
                    <a:alpha val="0"/>
                  </a:srgbClr>
                </a:clrTo>
              </a:clrChange>
            </a:blip>
            <a:srcRect l="12476" r="29111" b="7307"/>
            <a:stretch>
              <a:fillRect/>
            </a:stretch>
          </p:blipFill>
          <p:spPr bwMode="auto">
            <a:xfrm>
              <a:off x="-114300" y="290146"/>
              <a:ext cx="7121769" cy="6356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타원 3"/>
            <p:cNvSpPr/>
            <p:nvPr/>
          </p:nvSpPr>
          <p:spPr>
            <a:xfrm>
              <a:off x="193433" y="650634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96368" y="2157028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87572" y="36517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87572" y="51376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243386" cy="782205"/>
            <a:chOff x="5026724" y="391886"/>
            <a:chExt cx="2135130" cy="78220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30154" y="391886"/>
              <a:ext cx="2131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</a:t>
              </a:r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Demo (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코드</a:t>
              </a:r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0F6A9BF-75AA-43B8-B549-5714939703BD}"/>
              </a:ext>
            </a:extLst>
          </p:cNvPr>
          <p:cNvSpPr txBox="1"/>
          <p:nvPr/>
        </p:nvSpPr>
        <p:spPr>
          <a:xfrm>
            <a:off x="3731303" y="2620736"/>
            <a:ext cx="43107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콘솔창으로</a:t>
            </a:r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이동하여</a:t>
            </a:r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Viking’s Swing</a:t>
            </a:r>
          </a:p>
          <a:p>
            <a:pPr algn="ctr"/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 하도록 하겠습니다</a:t>
            </a:r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=""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500747" y="1742370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=""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=""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=""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=""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=""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73376" y="235091"/>
            <a:ext cx="2712723" cy="782205"/>
            <a:chOff x="5026724" y="391886"/>
            <a:chExt cx="2104976" cy="782205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60299" y="391886"/>
              <a:ext cx="20714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스토리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78423" y="978097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스토리 </a:t>
            </a:r>
            <a:r>
              <a:rPr lang="en-US" altLang="ko-KR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파괴하라</a:t>
            </a:r>
            <a:r>
              <a:rPr lang="en-US" altLang="ko-KR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442438" y="1679331"/>
            <a:ext cx="6189785" cy="4378569"/>
            <a:chOff x="5442438" y="1679331"/>
            <a:chExt cx="6189785" cy="4378569"/>
          </a:xfrm>
        </p:grpSpPr>
        <p:sp>
          <p:nvSpPr>
            <p:cNvPr id="21" name="직사각형 20"/>
            <p:cNvSpPr/>
            <p:nvPr/>
          </p:nvSpPr>
          <p:spPr>
            <a:xfrm>
              <a:off x="5442438" y="1679331"/>
              <a:ext cx="6189785" cy="437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486402" y="1784838"/>
              <a:ext cx="6101860" cy="3337022"/>
              <a:chOff x="5486402" y="1784838"/>
              <a:chExt cx="6101860" cy="333702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2" y="2813536"/>
                <a:ext cx="61018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프로젝트의 목적</a:t>
                </a:r>
                <a:endParaRPr lang="en-US" altLang="ko-KR" sz="36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창의 요소와 효과</a:t>
                </a:r>
                <a:endParaRPr lang="en-US" altLang="ko-KR" sz="36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게임 설명</a:t>
                </a:r>
                <a:endParaRPr lang="en-US" altLang="ko-KR" sz="28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4.   </a:t>
                </a: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게임 </a:t>
                </a:r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Demo(</a:t>
                </a: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플레이</a:t>
                </a:r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)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16360" y="1784838"/>
                <a:ext cx="1468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 smtClean="0">
                    <a:latin typeface="12롯데마트드림Bold" pitchFamily="18" charset="-127"/>
                    <a:ea typeface="12롯데마트드림Bold" pitchFamily="18" charset="-127"/>
                  </a:rPr>
                  <a:t>Index</a:t>
                </a:r>
                <a:endParaRPr lang="ko-KR" altLang="en-US" sz="3600" dirty="0"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7781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 smtClean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839788" y="1496531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모바일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게임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놈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4’</a:t>
            </a:r>
          </a:p>
          <a:p>
            <a:endParaRPr lang="en-US" altLang="ko-KR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172200" y="149653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APP 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게임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냥코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대전쟁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</a:p>
          <a:p>
            <a:endParaRPr lang="en-US" altLang="ko-KR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3071" y="6119422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네이버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블로그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&lt;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모바일게임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동영상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&gt;, 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작성자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동영상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1726" y="6139941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유튜브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en-US" altLang="ko-KR" dirty="0" err="1" smtClean="0">
                <a:latin typeface="12롯데마트드림Light" pitchFamily="18" charset="-127"/>
                <a:ea typeface="12롯데마트드림Light" pitchFamily="18" charset="-127"/>
              </a:rPr>
              <a:t>HeopopGames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허팝게임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’, ‘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마믹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’, ‘TV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벵골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21" name="냥코대전쟁.mp4">
            <a:hlinkClick r:id="" action="ppaction://media"/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223748" y="2344488"/>
            <a:ext cx="5410200" cy="3043238"/>
          </a:xfrm>
          <a:prstGeom prst="rect">
            <a:avLst/>
          </a:prstGeom>
        </p:spPr>
      </p:pic>
      <p:pic>
        <p:nvPicPr>
          <p:cNvPr id="22" name="놈4 축소.mp4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570767" y="2351209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 descr="할짓 없으니 제가하는 리세마라법 적어보기 - : 냥코대전쟁 헝그리앱 ..."/>
          <p:cNvPicPr>
            <a:picLocks noChangeAspect="1" noChangeArrowheads="1"/>
          </p:cNvPicPr>
          <p:nvPr/>
        </p:nvPicPr>
        <p:blipFill>
          <a:blip r:embed="rId2" cstate="print"/>
          <a:srcRect l="15319" t="34994" r="15345"/>
          <a:stretch>
            <a:fillRect/>
          </a:stretch>
        </p:blipFill>
        <p:spPr bwMode="auto">
          <a:xfrm>
            <a:off x="386860" y="1407763"/>
            <a:ext cx="5161085" cy="2719374"/>
          </a:xfrm>
          <a:prstGeom prst="rect">
            <a:avLst/>
          </a:prstGeom>
          <a:noFill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l="5481" t="21667" r="36394" b="32820"/>
          <a:stretch>
            <a:fillRect/>
          </a:stretch>
        </p:blipFill>
        <p:spPr bwMode="auto">
          <a:xfrm>
            <a:off x="2488222" y="2593731"/>
            <a:ext cx="5389811" cy="237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 l="5337" t="21795" r="36394" b="32436"/>
          <a:stretch>
            <a:fillRect/>
          </a:stretch>
        </p:blipFill>
        <p:spPr bwMode="auto">
          <a:xfrm>
            <a:off x="6189786" y="4132384"/>
            <a:ext cx="5758961" cy="254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그룹 40"/>
          <p:cNvGrpSpPr/>
          <p:nvPr/>
        </p:nvGrpSpPr>
        <p:grpSpPr>
          <a:xfrm>
            <a:off x="541158" y="1439295"/>
            <a:ext cx="10891257" cy="4904944"/>
            <a:chOff x="541158" y="1439295"/>
            <a:chExt cx="10891257" cy="4904944"/>
          </a:xfrm>
        </p:grpSpPr>
        <p:grpSp>
          <p:nvGrpSpPr>
            <p:cNvPr id="28" name="그룹 27"/>
            <p:cNvGrpSpPr/>
            <p:nvPr/>
          </p:nvGrpSpPr>
          <p:grpSpPr>
            <a:xfrm>
              <a:off x="541158" y="1439295"/>
              <a:ext cx="10891257" cy="4899956"/>
              <a:chOff x="541158" y="1439295"/>
              <a:chExt cx="10891257" cy="4899956"/>
            </a:xfrm>
          </p:grpSpPr>
          <p:pic>
            <p:nvPicPr>
              <p:cNvPr id="25603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158" y="1439295"/>
                <a:ext cx="5226423" cy="1945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06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17159"/>
              <a:stretch>
                <a:fillRect/>
              </a:stretch>
            </p:blipFill>
            <p:spPr bwMode="auto">
              <a:xfrm>
                <a:off x="1099037" y="3894312"/>
                <a:ext cx="4589586" cy="2444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431489" y="1845437"/>
                <a:ext cx="5000926" cy="2279341"/>
                <a:chOff x="580293" y="2033952"/>
                <a:chExt cx="6774191" cy="3087566"/>
              </a:xfrm>
            </p:grpSpPr>
            <p:pic>
              <p:nvPicPr>
                <p:cNvPr id="25608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476" t="70888"/>
                <a:stretch>
                  <a:fillRect/>
                </a:stretch>
              </p:blipFill>
              <p:spPr bwMode="auto">
                <a:xfrm>
                  <a:off x="580293" y="3261945"/>
                  <a:ext cx="6736091" cy="18595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b="80638"/>
                <a:stretch>
                  <a:fillRect/>
                </a:stretch>
              </p:blipFill>
              <p:spPr bwMode="auto">
                <a:xfrm>
                  <a:off x="586153" y="2033952"/>
                  <a:ext cx="6768331" cy="12367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29" name="직사각형 28"/>
            <p:cNvSpPr/>
            <p:nvPr/>
          </p:nvSpPr>
          <p:spPr>
            <a:xfrm>
              <a:off x="7663992" y="2724346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23348" y="3527195"/>
              <a:ext cx="4630133" cy="526331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524922" y="2018907"/>
              <a:ext cx="988242" cy="1586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4166" y="1681115"/>
              <a:ext cx="1250622" cy="17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256909" y="4122655"/>
              <a:ext cx="1316609" cy="1476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4764" y="4818668"/>
              <a:ext cx="2194874" cy="252953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28335" y="5073191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95687" y="5761348"/>
              <a:ext cx="2198016" cy="337794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27057" y="6025299"/>
              <a:ext cx="2411690" cy="318940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83616" y="2791906"/>
              <a:ext cx="3373225" cy="27180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 smtClean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플레이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시간이 지나도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루즈하지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않도록</a:t>
            </a: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대기 시간에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재미있는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요소를 넣어 창의적인 액션 게임을 만들어보자</a:t>
            </a: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336522" y="4086585"/>
          <a:ext cx="7920879" cy="14562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40293"/>
                <a:gridCol w="2640293"/>
                <a:gridCol w="2640293"/>
              </a:tblGrid>
              <a:tr h="761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</a:t>
                      </a:r>
                      <a:r>
                        <a:rPr lang="en-US" altLang="ko-KR" baseline="0" dirty="0" smtClean="0"/>
                        <a:t> waiting 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Waiting</a:t>
                      </a:r>
                      <a:r>
                        <a:rPr lang="en-US" altLang="ko-KR" baseline="0" dirty="0" smtClean="0"/>
                        <a:t> time</a:t>
                      </a:r>
                      <a:endParaRPr lang="ko-KR" altLang="en-US" dirty="0"/>
                    </a:p>
                  </a:txBody>
                  <a:tcPr/>
                </a:tc>
              </a:tr>
              <a:tr h="69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Requirement</a:t>
                      </a:r>
                      <a:r>
                        <a:rPr lang="en-US" altLang="ko-KR" baseline="0" dirty="0" smtClean="0"/>
                        <a:t> (Purpose)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Busy action</a:t>
                      </a:r>
                      <a:r>
                        <a:rPr lang="en-US" altLang="ko-KR" baseline="0" dirty="0" smtClean="0"/>
                        <a:t>, so make interest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Loose interest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-396556" y="195496"/>
            <a:ext cx="5736589" cy="782205"/>
            <a:chOff x="4615790" y="391886"/>
            <a:chExt cx="2960425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4615790" y="391886"/>
              <a:ext cx="296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프로젝트와 창의 요소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9807" y="1046377"/>
            <a:ext cx="88714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대기 시간을 줄이기 위한 창의적 해결방안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296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346" y="2138834"/>
            <a:ext cx="6273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space </a:t>
            </a:r>
            <a:r>
              <a:rPr lang="en-US" altLang="ko-KR" sz="32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seperation</a:t>
            </a:r>
            <a:r>
              <a:rPr lang="en-US" altLang="ko-KR" sz="3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combine</a:t>
            </a:r>
            <a:endParaRPr lang="ko-KR" altLang="en-US" sz="3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내용 개체 틀 6"/>
          <p:cNvSpPr txBox="1">
            <a:spLocks/>
          </p:cNvSpPr>
          <p:nvPr/>
        </p:nvSpPr>
        <p:spPr>
          <a:xfrm>
            <a:off x="6335486" y="2192690"/>
            <a:ext cx="5856514" cy="45906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 smtClean="0">
                <a:latin typeface="12롯데마트드림Medium" pitchFamily="18" charset="-127"/>
                <a:ea typeface="12롯데마트드림Medium" pitchFamily="18" charset="-127"/>
              </a:rPr>
              <a:t>줄타기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 운동 대결의 단점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진자가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움직이는 시간에 대해 감각이 익숙해지기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쉬움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해결방법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공간을 분할해 다른 게임을 넣어 신경을 분산시켜 긴장감을 높임</a:t>
            </a:r>
            <a:endParaRPr lang="en-US" altLang="ko-KR" sz="24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두 게임이 따로 놀지 않도록 공격을 동기화함</a:t>
            </a:r>
            <a:endParaRPr lang="en-US" altLang="ko-KR" sz="2400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8133" y="3173220"/>
            <a:ext cx="5760639" cy="2804350"/>
            <a:chOff x="527382" y="3789040"/>
            <a:chExt cx="5760639" cy="2804350"/>
          </a:xfrm>
        </p:grpSpPr>
        <p:grpSp>
          <p:nvGrpSpPr>
            <p:cNvPr id="30" name="그룹 29"/>
            <p:cNvGrpSpPr/>
            <p:nvPr/>
          </p:nvGrpSpPr>
          <p:grpSpPr>
            <a:xfrm>
              <a:off x="527382" y="3789040"/>
              <a:ext cx="2797911" cy="2804350"/>
              <a:chOff x="467544" y="3501008"/>
              <a:chExt cx="2098433" cy="2804350"/>
            </a:xfrm>
          </p:grpSpPr>
          <p:pic>
            <p:nvPicPr>
              <p:cNvPr id="31" name="그림 12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xmlns="" id="{62BD76BB-92E1-471D-9353-56BD01000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6426" t="36700" r="80383" b="32000"/>
              <a:stretch/>
            </p:blipFill>
            <p:spPr>
              <a:xfrm>
                <a:off x="467544" y="3501008"/>
                <a:ext cx="2098433" cy="280435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611560" y="5157192"/>
                <a:ext cx="1800200" cy="864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Other Game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Picture 2" descr="냥코 대전쟁 for Android - APK Downlo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3712" y="4797152"/>
              <a:ext cx="2784309" cy="1468288"/>
            </a:xfrm>
            <a:prstGeom prst="rect">
              <a:avLst/>
            </a:prstGeom>
            <a:noFill/>
          </p:spPr>
        </p:pic>
        <p:cxnSp>
          <p:nvCxnSpPr>
            <p:cNvPr id="34" name="구부러진 연결선 33"/>
            <p:cNvCxnSpPr/>
            <p:nvPr/>
          </p:nvCxnSpPr>
          <p:spPr>
            <a:xfrm flipV="1">
              <a:off x="2735627" y="5301208"/>
              <a:ext cx="1344149" cy="8640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1">
            <a:extLst>
              <a:ext uri="{FF2B5EF4-FFF2-40B4-BE49-F238E27FC236}">
                <a16:creationId xmlns=""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4328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=""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=""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5500" y="2558534"/>
            <a:ext cx="2135521" cy="3193046"/>
            <a:chOff x="555500" y="2558534"/>
            <a:chExt cx="2135521" cy="3193046"/>
          </a:xfrm>
        </p:grpSpPr>
        <p:pic>
          <p:nvPicPr>
            <p:cNvPr id="10" name="그림 5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39" t="37542" r="80403" b="31818"/>
            <a:stretch/>
          </p:blipFill>
          <p:spPr>
            <a:xfrm>
              <a:off x="573505" y="2969655"/>
              <a:ext cx="2107338" cy="278192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5500" y="2558534"/>
              <a:ext cx="21355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모티브 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–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줄타기 게임</a:t>
              </a:r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36699" y="2243580"/>
            <a:ext cx="4917318" cy="4435310"/>
            <a:chOff x="2536699" y="2253007"/>
            <a:chExt cx="4917318" cy="4435310"/>
          </a:xfrm>
        </p:grpSpPr>
        <p:pic>
          <p:nvPicPr>
            <p:cNvPr id="4098" name="Picture 2" descr="D+1502 &quot;그네 바이킹&quot; : 네이버 블로그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27535" y="2253007"/>
              <a:ext cx="3326482" cy="4435310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2536699" y="2569532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-&gt;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</a:t>
              </a:r>
              <a:endParaRPr lang="en-US" altLang="ko-KR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686872" y="3831996"/>
            <a:ext cx="1271502" cy="2846895"/>
            <a:chOff x="7686872" y="3831996"/>
            <a:chExt cx="1271502" cy="2846895"/>
          </a:xfrm>
        </p:grpSpPr>
        <p:grpSp>
          <p:nvGrpSpPr>
            <p:cNvPr id="29" name="그룹 28"/>
            <p:cNvGrpSpPr/>
            <p:nvPr/>
          </p:nvGrpSpPr>
          <p:grpSpPr>
            <a:xfrm>
              <a:off x="7686872" y="4085676"/>
              <a:ext cx="1271502" cy="2593215"/>
              <a:chOff x="8412737" y="4076249"/>
              <a:chExt cx="1271502" cy="2593215"/>
            </a:xfrm>
          </p:grpSpPr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526805" y="4433871"/>
                <a:ext cx="1005768" cy="22355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8412737" y="4076249"/>
                <a:ext cx="1271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12롯데마트드림Medium" pitchFamily="18" charset="-127"/>
                    <a:ea typeface="12롯데마트드림Medium" pitchFamily="18" charset="-127"/>
                  </a:rPr>
                  <a:t>꽈배기 공격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0" name="아래쪽 화살표 29"/>
            <p:cNvSpPr/>
            <p:nvPr/>
          </p:nvSpPr>
          <p:spPr>
            <a:xfrm rot="3286126">
              <a:off x="8455843" y="3789575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282261" y="2770638"/>
            <a:ext cx="2793477" cy="2049021"/>
            <a:chOff x="9272834" y="2770638"/>
            <a:chExt cx="2793477" cy="2049021"/>
          </a:xfrm>
        </p:grpSpPr>
        <p:grpSp>
          <p:nvGrpSpPr>
            <p:cNvPr id="26" name="그룹 25"/>
            <p:cNvGrpSpPr/>
            <p:nvPr/>
          </p:nvGrpSpPr>
          <p:grpSpPr>
            <a:xfrm>
              <a:off x="9273227" y="2770638"/>
              <a:ext cx="2793084" cy="2049021"/>
              <a:chOff x="9320361" y="2761210"/>
              <a:chExt cx="2793084" cy="2049021"/>
            </a:xfrm>
          </p:grpSpPr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7940"/>
              <a:stretch>
                <a:fillRect/>
              </a:stretch>
            </p:blipFill>
            <p:spPr bwMode="auto">
              <a:xfrm>
                <a:off x="9320361" y="2790333"/>
                <a:ext cx="2793084" cy="20198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9487396" y="2761210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12롯데마트드림Medium" pitchFamily="18" charset="-127"/>
                    <a:ea typeface="12롯데마트드림Medium" pitchFamily="18" charset="-127"/>
                  </a:rPr>
                  <a:t>바닥차기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4242211">
              <a:off x="9315255" y="3423500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60719" y="2118607"/>
            <a:ext cx="4431281" cy="2613650"/>
            <a:chOff x="7760719" y="2118607"/>
            <a:chExt cx="4431281" cy="2613650"/>
          </a:xfrm>
        </p:grpSpPr>
        <p:sp>
          <p:nvSpPr>
            <p:cNvPr id="18" name="직사각형 17"/>
            <p:cNvSpPr/>
            <p:nvPr/>
          </p:nvSpPr>
          <p:spPr>
            <a:xfrm>
              <a:off x="7760719" y="2118607"/>
              <a:ext cx="44312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-&gt;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그네를 타고 있는 플레이어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&amp;</a:t>
              </a:r>
            </a:p>
            <a:p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그네에서 파생된 여러 킥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(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공격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)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형태</a:t>
              </a:r>
              <a:endParaRPr lang="en-US" altLang="ko-KR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46803" y="2205875"/>
              <a:ext cx="1216579" cy="2526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" name="그룹 33"/>
          <p:cNvGrpSpPr/>
          <p:nvPr/>
        </p:nvGrpSpPr>
        <p:grpSpPr>
          <a:xfrm>
            <a:off x="9456655" y="4300193"/>
            <a:ext cx="2436071" cy="2557807"/>
            <a:chOff x="9456655" y="4300193"/>
            <a:chExt cx="2436071" cy="2557807"/>
          </a:xfrm>
        </p:grpSpPr>
        <p:grpSp>
          <p:nvGrpSpPr>
            <p:cNvPr id="27" name="그룹 26"/>
            <p:cNvGrpSpPr/>
            <p:nvPr/>
          </p:nvGrpSpPr>
          <p:grpSpPr>
            <a:xfrm>
              <a:off x="9580092" y="4564872"/>
              <a:ext cx="2312634" cy="2293128"/>
              <a:chOff x="9608373" y="4428183"/>
              <a:chExt cx="2312634" cy="2293128"/>
            </a:xfrm>
          </p:grpSpPr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742734" y="4822902"/>
                <a:ext cx="2178273" cy="1898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9608373" y="4428183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12롯데마트드림Medium" pitchFamily="18" charset="-127"/>
                    <a:ea typeface="12롯데마트드림Medium" pitchFamily="18" charset="-127"/>
                  </a:rPr>
                  <a:t>날아차기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1" name="아래쪽 화살표 30"/>
            <p:cNvSpPr/>
            <p:nvPr/>
          </p:nvSpPr>
          <p:spPr>
            <a:xfrm rot="19546568">
              <a:off x="9456655" y="4300193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592</Words>
  <Application>Microsoft Office PowerPoint</Application>
  <PresentationFormat>사용자 지정</PresentationFormat>
  <Paragraphs>146</Paragraphs>
  <Slides>17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좌민주</dc:creator>
  <cp:lastModifiedBy>LG</cp:lastModifiedBy>
  <cp:revision>229</cp:revision>
  <dcterms:created xsi:type="dcterms:W3CDTF">2020-06-14T02:50:11Z</dcterms:created>
  <dcterms:modified xsi:type="dcterms:W3CDTF">2020-06-22T11:43:00Z</dcterms:modified>
</cp:coreProperties>
</file>